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70" r:id="rId13"/>
    <p:sldId id="272" r:id="rId14"/>
    <p:sldId id="274" r:id="rId15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6" userDrawn="1">
          <p15:clr>
            <a:srgbClr val="A4A3A4"/>
          </p15:clr>
        </p15:guide>
        <p15:guide id="2" pos="31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DC073A-59D0-4A87-AD5D-C18735DC7327}" v="887" dt="2026-06-08T19:20:47.384"/>
    <p1510:client id="{8A025F82-E455-49A3-B32B-E8409AE47B25}" v="1401" dt="2026-06-08T18:48:17.013"/>
    <p1510:client id="{8F9E8040-E85B-76D9-8C4C-C449F68E7B02}" v="11" dt="2026-06-08T19:11:19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21" d="100"/>
          <a:sy n="121" d="100"/>
        </p:scale>
        <p:origin x="2496" y="108"/>
      </p:cViewPr>
      <p:guideLst>
        <p:guide orient="horz" pos="1786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34DFE-892B-4338-AD8E-C4CDFE8DFC42}" type="datetimeFigureOut">
              <a:rPr lang="pt-BR" smtClean="0"/>
              <a:t>09/06/2026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54779-8B85-44AC-B76D-BF5F18D1B7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498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369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9B5DF-174F-9AE8-A59F-C9A85DF9D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6E42713-5AD3-ED12-1C8B-02249D6D6F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FBA1766-68E4-EF47-80AA-35FDECCA10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BDB31B5-11DC-6890-B025-D9D6CF719B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1277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0E63C-83B6-A586-708D-49D619F46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B2AC9E1-7F9B-77E2-C115-C9950D6C33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9A27322-7E91-C40D-E3AE-26D8F6BA4D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45D2454-DAEF-E39E-885C-05DC21D9ED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8009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4B654-25B3-29BA-6D57-3C2736E0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A214718-A471-25A9-F0A0-2941A5B1AC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1D6422C-E57A-F79D-C206-FA869C2C78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F46852F-EA30-246D-300F-51E81F294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1987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aamc.unb.br/registro-de-evidencias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aamc.unb.br/tratamento-dado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aamc.unb.br/modelos-de-documentos/" TargetMode="External"/><Relationship Id="rId5" Type="http://schemas.openxmlformats.org/officeDocument/2006/relationships/hyperlink" Target="https://aamc.unb.br/capacitacoes/" TargetMode="External"/><Relationship Id="rId10" Type="http://schemas.openxmlformats.org/officeDocument/2006/relationships/hyperlink" Target="mailto:disciplinar@unb.br" TargetMode="External"/><Relationship Id="rId4" Type="http://schemas.openxmlformats.org/officeDocument/2006/relationships/hyperlink" Target="https://aamc.unb.br/normativos/" TargetMode="External"/><Relationship Id="rId9" Type="http://schemas.openxmlformats.org/officeDocument/2006/relationships/hyperlink" Target="https://www.gov.br/corregedorias/pt-br/assuntos/painel-de-responsabilizacao/responsabilizacao-agentes-publicos/calculadora-de-tac-e-calculadora-de-penalidade-administrativ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amc.unb.b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m 37"/>
          <p:cNvPicPr/>
          <p:nvPr/>
        </p:nvPicPr>
        <p:blipFill>
          <a:blip r:embed="rId2"/>
          <a:stretch/>
        </p:blipFill>
        <p:spPr>
          <a:xfrm>
            <a:off x="9000" y="360"/>
            <a:ext cx="10071720" cy="5670360"/>
          </a:xfrm>
          <a:prstGeom prst="rect">
            <a:avLst/>
          </a:prstGeom>
          <a:ln w="0">
            <a:noFill/>
          </a:ln>
        </p:spPr>
      </p:pic>
      <p:sp>
        <p:nvSpPr>
          <p:cNvPr id="39" name="Título 1"/>
          <p:cNvSpPr/>
          <p:nvPr/>
        </p:nvSpPr>
        <p:spPr>
          <a:xfrm>
            <a:off x="519480" y="2835275"/>
            <a:ext cx="9206280" cy="831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>
                <a:solidFill>
                  <a:srgbClr val="154177"/>
                </a:solidFill>
                <a:latin typeface="Arial"/>
                <a:ea typeface="DejaVu Sans"/>
              </a:rPr>
              <a:t>Orientações sobre o Processo Administrativo Disciplinar</a:t>
            </a:r>
          </a:p>
          <a:p>
            <a:pPr algn="ctr">
              <a:lnSpc>
                <a:spcPct val="100000"/>
              </a:lnSpc>
            </a:pPr>
            <a:endParaRPr lang="pt-BR" sz="4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0" name="Retângulo 2_4"/>
          <p:cNvSpPr/>
          <p:nvPr/>
        </p:nvSpPr>
        <p:spPr>
          <a:xfrm>
            <a:off x="674640" y="3658955"/>
            <a:ext cx="872964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Assessoria de Acompanhamento e Mediação de Conduta</a:t>
            </a:r>
          </a:p>
          <a:p>
            <a:pPr algn="ctr"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57E24-8AE6-1451-B250-AFC2A18EC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AC6F5B19-35F1-D4E5-7A5A-AEB468506DB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D482AC09-F1CB-C115-3C92-7A80376EF3DD}"/>
              </a:ext>
            </a:extLst>
          </p:cNvPr>
          <p:cNvSpPr/>
          <p:nvPr/>
        </p:nvSpPr>
        <p:spPr>
          <a:xfrm>
            <a:off x="566924" y="834187"/>
            <a:ext cx="8115060" cy="399964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pt-BR" sz="2000" b="1" spc="-1" dirty="0">
                <a:solidFill>
                  <a:srgbClr val="154177"/>
                </a:solidFill>
                <a:latin typeface="Arial"/>
                <a:ea typeface="DejaVu Sans"/>
              </a:rPr>
              <a:t>Orientações gerais</a:t>
            </a:r>
            <a:endParaRPr lang="pt-BR" sz="2000" b="1" strike="noStrike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 dirty="0">
                <a:solidFill>
                  <a:srgbClr val="154177"/>
                </a:solidFill>
                <a:latin typeface="Arial"/>
              </a:rPr>
              <a:t>Toda atividade deve ser precedida por reunião de deliberação da comissão, registrada em ata e assinada por todos os membros;</a:t>
            </a:r>
            <a:endParaRPr lang="pt-BR" strike="noStrike" spc="-1" dirty="0">
              <a:solidFill>
                <a:srgbClr val="154177"/>
              </a:solidFill>
              <a:latin typeface="Arial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 dirty="0">
                <a:solidFill>
                  <a:srgbClr val="154177"/>
                </a:solidFill>
                <a:latin typeface="Arial"/>
              </a:rPr>
              <a:t>Atos de comunicação são assinados apenas pelo presidente;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 dirty="0">
                <a:solidFill>
                  <a:srgbClr val="154177"/>
                </a:solidFill>
                <a:latin typeface="Arial"/>
              </a:rPr>
              <a:t>Atas das oitivas gravadas em vídeo são assinadas apenas pelo presidente;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 dirty="0">
                <a:solidFill>
                  <a:srgbClr val="154177"/>
                </a:solidFill>
                <a:latin typeface="Arial"/>
              </a:rPr>
              <a:t>Atos meramente administrativos devem ser assinados preferencialmente pelo secretário;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 dirty="0">
                <a:solidFill>
                  <a:srgbClr val="154177"/>
                </a:solidFill>
                <a:latin typeface="Arial"/>
              </a:rPr>
              <a:t>No PAD rito sumário não existe produção probatória. Caso seja necessário a produção de provas é necessário solicitar a transformação do processo em rito ordinário.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 dirty="0">
                <a:solidFill>
                  <a:srgbClr val="154177"/>
                </a:solidFill>
                <a:latin typeface="Arial"/>
              </a:rPr>
              <a:t>Os e-mails deverão ser enviados pelo SEI;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 dirty="0">
                <a:solidFill>
                  <a:srgbClr val="154177"/>
                </a:solidFill>
                <a:latin typeface="Arial"/>
              </a:rPr>
              <a:t>Os documentos criados no processo deverão ser restritos ou públicos, nunca sigilosos.</a:t>
            </a: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B1288C54-EF81-16CD-9B67-3FE9BB2EF08F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Etapas do PAD</a:t>
            </a:r>
          </a:p>
        </p:txBody>
      </p:sp>
    </p:spTree>
    <p:extLst>
      <p:ext uri="{BB962C8B-B14F-4D97-AF65-F5344CB8AC3E}">
        <p14:creationId xmlns:p14="http://schemas.microsoft.com/office/powerpoint/2010/main" val="3415911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BE565-B3CD-0E88-52C0-6389D7FCE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71B86390-B2C9-6C1F-CD7C-1E9EA579C0A9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98397704-1957-3EF5-F58F-EBA475852795}"/>
              </a:ext>
            </a:extLst>
          </p:cNvPr>
          <p:cNvSpPr/>
          <p:nvPr/>
        </p:nvSpPr>
        <p:spPr>
          <a:xfrm>
            <a:off x="566924" y="791269"/>
            <a:ext cx="8638935" cy="516919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Realizar reunião de instalação e início dos trabalhos, na qual deve deliberar por:</a:t>
            </a:r>
            <a:endParaRPr lang="pt-BR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comunicar a instalação e início dos trabalhos da comissão à Magnífica Reitora;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  <a:latin typeface="Arial"/>
                <a:ea typeface="DejaVu Sans"/>
              </a:rPr>
              <a:t>Indiciar o(a) acusado(a);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</a:rPr>
              <a:t>Comunicação ao DGP e chefia imediata sobre o início do PAD.</a:t>
            </a:r>
            <a:endParaRPr lang="pt-BR" sz="2000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pt-BR" sz="2000" b="0" strike="noStrike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1000" b="0" strike="noStrike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Após a reunião: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Elaborar ata;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Enviar memorandos de comunicação;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Elaborar termo de indiciaç</a:t>
            </a:r>
            <a:r>
              <a:rPr lang="pt-BR" sz="2000" spc="-1" dirty="0">
                <a:solidFill>
                  <a:srgbClr val="154177"/>
                </a:solidFill>
                <a:latin typeface="Arial"/>
                <a:ea typeface="DejaVu Sans"/>
              </a:rPr>
              <a:t>ão e citação do(a) acusado(a);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</a:rPr>
              <a:t>Enviar ao e-mail do servidor e de seu procurador a citação e termo de indiciação;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</a:rPr>
              <a:t>Incluir confirmação de recebimento no processo.</a:t>
            </a:r>
          </a:p>
          <a:p>
            <a:pPr lvl="1" algn="just"/>
            <a:endParaRPr lang="pt-BR" sz="2000" spc="-1" dirty="0">
              <a:solidFill>
                <a:srgbClr val="154177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pt-BR" sz="2000" b="0" strike="noStrike" spc="-1" dirty="0">
              <a:solidFill>
                <a:srgbClr val="154177"/>
              </a:solidFill>
              <a:latin typeface="Arial"/>
              <a:ea typeface="DejaVu Sans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6C2E1FED-AAB1-6B19-09EC-48DAEAFD2205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Instalação e início dos trabalhos</a:t>
            </a:r>
          </a:p>
        </p:txBody>
      </p:sp>
    </p:spTree>
    <p:extLst>
      <p:ext uri="{BB962C8B-B14F-4D97-AF65-F5344CB8AC3E}">
        <p14:creationId xmlns:p14="http://schemas.microsoft.com/office/powerpoint/2010/main" val="2735356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030CD-D2E9-ACA4-D834-EB844BE4E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D5BEAB72-1947-6CF3-74ED-615C545871A0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BF0C9BF2-DBD6-6F27-E352-2A79BC8B0E06}"/>
              </a:ext>
            </a:extLst>
          </p:cNvPr>
          <p:cNvSpPr/>
          <p:nvPr/>
        </p:nvSpPr>
        <p:spPr>
          <a:xfrm>
            <a:off x="609840" y="1117440"/>
            <a:ext cx="8877060" cy="37534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Prazo: 5 dias após a ciência</a:t>
            </a:r>
            <a:endParaRPr lang="pt-BR" sz="2000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spc="-1" dirty="0">
              <a:solidFill>
                <a:srgbClr val="154177"/>
              </a:solidFill>
              <a:latin typeface="Arial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</a:rPr>
              <a:t>Caso algum dos citados não entregue a defesa no prazo estabelecido, a comissão deverá:</a:t>
            </a:r>
            <a:endParaRPr lang="pt-BR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</a:rPr>
              <a:t>Realizar reunião declarando revelia;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</a:rPr>
              <a:t>Incluir ata de revelia;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</a:rPr>
              <a:t>Incluir termo de revelia;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</a:rPr>
              <a:t>Solicitar à AAMC que providencie, junto à Magnífica Reitora, a designação de defensor dativo (processo de apoio).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</a:rPr>
              <a:t>Recebida a peça de defesa do acusado, a comissão deverá analisá-las e, em seguida, elaborar o relatório final. 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035F3179-BD0B-86BF-F7CA-B8E830C327A8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Defesa</a:t>
            </a:r>
          </a:p>
        </p:txBody>
      </p:sp>
    </p:spTree>
    <p:extLst>
      <p:ext uri="{BB962C8B-B14F-4D97-AF65-F5344CB8AC3E}">
        <p14:creationId xmlns:p14="http://schemas.microsoft.com/office/powerpoint/2010/main" val="3099746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758CB-5679-C3F5-5D06-1D1E2A85B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F674A2E9-ED87-A01A-816E-02BF496D4952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9D3061FE-3EA5-37D3-07B7-1AC79CC06F22}"/>
              </a:ext>
            </a:extLst>
          </p:cNvPr>
          <p:cNvSpPr/>
          <p:nvPr/>
        </p:nvSpPr>
        <p:spPr>
          <a:xfrm>
            <a:off x="575318" y="1117440"/>
            <a:ext cx="8402373" cy="409197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Após o recebimento da defesa escrita, a comissão deverá realizar sua análise e elaborar o relatório final da comissão, que deverá ser registrada em ata. </a:t>
            </a:r>
            <a:endParaRPr lang="pt-BR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O relatório final aprovado pela maioria dos membros poderá ser complementado por relatório apartado com a manifestação do membro divergente até a data de conclusão dos trabalhos da comissão. </a:t>
            </a:r>
            <a:endParaRPr lang="pt-BR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 comissão submeterá o relatório final (e o eventual relatório apartado) ao julgamento da Magnífica Reitora, mas antes a AAMC o encaminhará à Procuradoria Federal junto à UnB para manifestação técnica.</a:t>
            </a:r>
            <a:endParaRPr lang="pt-BR"/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38C60C27-D5D9-2B6F-04B0-722A543B17BC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Relatório Final</a:t>
            </a:r>
          </a:p>
        </p:txBody>
      </p:sp>
    </p:spTree>
    <p:extLst>
      <p:ext uri="{BB962C8B-B14F-4D97-AF65-F5344CB8AC3E}">
        <p14:creationId xmlns:p14="http://schemas.microsoft.com/office/powerpoint/2010/main" val="3169843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80F16-97AB-CEB5-603C-E0E9233F6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38AAA286-72B7-E2E6-5C94-8B54CE60586D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30D8DC82-22CC-5A7F-0F1B-BFB7DEDB0880}"/>
              </a:ext>
            </a:extLst>
          </p:cNvPr>
          <p:cNvSpPr/>
          <p:nvPr/>
        </p:nvSpPr>
        <p:spPr>
          <a:xfrm>
            <a:off x="575318" y="1117440"/>
            <a:ext cx="8402373" cy="427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 dirty="0">
                <a:solidFill>
                  <a:srgbClr val="154177"/>
                </a:solidFill>
                <a:latin typeface="Arial"/>
              </a:rPr>
              <a:t>Normativos: </a:t>
            </a:r>
            <a:r>
              <a:rPr lang="pt-BR" sz="1600" spc="-1" dirty="0">
                <a:solidFill>
                  <a:srgbClr val="154177"/>
                </a:solidFill>
                <a:ea typeface="+mn-lt"/>
                <a:cs typeface="+mn-lt"/>
                <a:hlinkClick r:id="rId4"/>
              </a:rPr>
              <a:t>https://aamc.unb.br/normativos/</a:t>
            </a:r>
            <a:endParaRPr lang="pt-BR" sz="1400" dirty="0">
              <a:solidFill>
                <a:srgbClr val="000000"/>
              </a:solidFill>
              <a:ea typeface="+mn-lt"/>
              <a:cs typeface="+mn-lt"/>
              <a:hlinkClick r:id="rId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 dirty="0">
                <a:solidFill>
                  <a:srgbClr val="154177"/>
                </a:solidFill>
                <a:cs typeface="Arial"/>
              </a:rPr>
              <a:t>Cursos: </a:t>
            </a:r>
            <a:r>
              <a:rPr lang="pt-BR" sz="1600" spc="-1" dirty="0">
                <a:solidFill>
                  <a:srgbClr val="154177"/>
                </a:solidFill>
                <a:ea typeface="+mn-lt"/>
                <a:cs typeface="+mn-lt"/>
                <a:hlinkClick r:id="rId5"/>
              </a:rPr>
              <a:t>https://aamc.unb.br/capacitacoes/</a:t>
            </a:r>
            <a:endParaRPr lang="pt-BR" sz="1600" spc="-1" dirty="0">
              <a:solidFill>
                <a:srgbClr val="154177"/>
              </a:solidFill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 dirty="0">
                <a:solidFill>
                  <a:srgbClr val="154177"/>
                </a:solidFill>
                <a:cs typeface="Arial"/>
              </a:rPr>
              <a:t>Orientações PAD Sumário:</a:t>
            </a:r>
            <a:endParaRPr lang="pt-BR" sz="1600" spc="-1" dirty="0">
              <a:solidFill>
                <a:srgbClr val="154177"/>
              </a:solidFill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 dirty="0">
                <a:solidFill>
                  <a:srgbClr val="154177"/>
                </a:solidFill>
                <a:cs typeface="Arial"/>
              </a:rPr>
              <a:t>Modelos de documentos: </a:t>
            </a:r>
            <a:r>
              <a:rPr lang="pt-BR" sz="1600" spc="-1" dirty="0">
                <a:solidFill>
                  <a:srgbClr val="154177"/>
                </a:solidFill>
                <a:ea typeface="+mn-lt"/>
                <a:cs typeface="+mn-lt"/>
                <a:hlinkClick r:id="rId6"/>
              </a:rPr>
              <a:t>https://aamc.unb.br/modelos-de-documentos/</a:t>
            </a:r>
            <a:endParaRPr lang="pt-BR" sz="1600" spc="-1" dirty="0">
              <a:solidFill>
                <a:srgbClr val="154177"/>
              </a:solidFill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 dirty="0">
                <a:solidFill>
                  <a:srgbClr val="154177"/>
                </a:solidFill>
                <a:cs typeface="Arial"/>
              </a:rPr>
              <a:t>Tratamento de dados:</a:t>
            </a:r>
            <a:r>
              <a:rPr lang="pt-BR" sz="1600" spc="-1" dirty="0">
                <a:solidFill>
                  <a:srgbClr val="154177"/>
                </a:solidFill>
                <a:ea typeface="+mn-lt"/>
                <a:cs typeface="+mn-lt"/>
              </a:rPr>
              <a:t> </a:t>
            </a:r>
            <a:r>
              <a:rPr lang="pt-BR" sz="1600" spc="-1" dirty="0">
                <a:solidFill>
                  <a:srgbClr val="154177"/>
                </a:solidFill>
                <a:ea typeface="+mn-lt"/>
                <a:cs typeface="+mn-lt"/>
                <a:hlinkClick r:id="rId7"/>
              </a:rPr>
              <a:t>https://aamc.unb.br/tratamento-dados/</a:t>
            </a:r>
            <a:r>
              <a:rPr lang="pt-BR" sz="1600" spc="-1" dirty="0">
                <a:solidFill>
                  <a:srgbClr val="154177"/>
                </a:solidFill>
                <a:ea typeface="+mn-lt"/>
                <a:cs typeface="+mn-lt"/>
              </a:rPr>
              <a:t> </a:t>
            </a:r>
            <a:endParaRPr lang="pt-BR" sz="1600" spc="-1" dirty="0">
              <a:solidFill>
                <a:srgbClr val="154177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 dirty="0">
                <a:solidFill>
                  <a:srgbClr val="154177"/>
                </a:solidFill>
                <a:cs typeface="Arial"/>
              </a:rPr>
              <a:t>Registro de evidências: </a:t>
            </a:r>
            <a:r>
              <a:rPr lang="pt-BR" sz="1600" spc="-1" dirty="0">
                <a:solidFill>
                  <a:srgbClr val="154177"/>
                </a:solidFill>
                <a:ea typeface="+mn-lt"/>
                <a:cs typeface="+mn-lt"/>
                <a:hlinkClick r:id="rId8"/>
              </a:rPr>
              <a:t>https://aamc.unb.br/registro-de-evidencias/</a:t>
            </a:r>
            <a:r>
              <a:rPr lang="pt-BR" sz="1600" spc="-1" dirty="0">
                <a:solidFill>
                  <a:srgbClr val="154177"/>
                </a:solidFill>
                <a:ea typeface="+mn-lt"/>
                <a:cs typeface="+mn-lt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 dirty="0">
                <a:solidFill>
                  <a:srgbClr val="154177"/>
                </a:solidFill>
                <a:cs typeface="Arial"/>
              </a:rPr>
              <a:t>Dosimetria de pena: </a:t>
            </a:r>
            <a:r>
              <a:rPr lang="pt-BR" sz="1600" spc="-1" dirty="0">
                <a:solidFill>
                  <a:srgbClr val="154177"/>
                </a:solidFill>
                <a:ea typeface="+mn-lt"/>
                <a:cs typeface="+mn-lt"/>
                <a:hlinkClick r:id="rId9"/>
              </a:rPr>
              <a:t>https://www.gov.br/corregedorias/pt-br/assuntos/painel-de-responsabilizacao/responsabilizacao-agentes-publicos/calculadora-de-tac-e-calculadora-de-penalidade-administrativa</a:t>
            </a:r>
            <a:endParaRPr lang="pt-BR" sz="1600" spc="-1" dirty="0">
              <a:solidFill>
                <a:srgbClr val="154177"/>
              </a:solidFill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1600" spc="-1" dirty="0">
              <a:solidFill>
                <a:srgbClr val="154177"/>
              </a:solidFill>
              <a:cs typeface="Arial"/>
            </a:endParaRPr>
          </a:p>
          <a:p>
            <a:r>
              <a:rPr lang="pt-BR" sz="1600" b="1" spc="-1" dirty="0">
                <a:solidFill>
                  <a:srgbClr val="154177"/>
                </a:solidFill>
                <a:cs typeface="Arial"/>
              </a:rPr>
              <a:t>Contatos AAMC:</a:t>
            </a:r>
          </a:p>
          <a:p>
            <a:pPr marL="285750" indent="-285750">
              <a:buFont typeface="Arial"/>
              <a:buChar char="•"/>
            </a:pPr>
            <a:r>
              <a:rPr lang="pt-BR" sz="1600" spc="-1" dirty="0">
                <a:solidFill>
                  <a:srgbClr val="154177"/>
                </a:solidFill>
                <a:cs typeface="Arial"/>
              </a:rPr>
              <a:t>E-mail: </a:t>
            </a:r>
            <a:r>
              <a:rPr lang="pt-BR" sz="1600" spc="-1" dirty="0">
                <a:solidFill>
                  <a:srgbClr val="154177"/>
                </a:solidFill>
                <a:cs typeface="Arial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disciplinar@unb.br</a:t>
            </a:r>
          </a:p>
          <a:p>
            <a:pPr marL="285750" indent="-285750">
              <a:buFont typeface="Arial"/>
              <a:buChar char="•"/>
            </a:pPr>
            <a:r>
              <a:rPr lang="pt-BR" sz="1600" spc="-1" dirty="0">
                <a:solidFill>
                  <a:srgbClr val="154177"/>
                </a:solidFill>
                <a:cs typeface="Arial"/>
              </a:rPr>
              <a:t>Telefone: 3107-2338</a:t>
            </a:r>
          </a:p>
          <a:p>
            <a:pPr marL="285750" indent="-285750">
              <a:buFont typeface="Arial"/>
              <a:buChar char="•"/>
            </a:pPr>
            <a:r>
              <a:rPr lang="pt-BR" sz="1600" spc="-1" dirty="0">
                <a:solidFill>
                  <a:srgbClr val="154177"/>
                </a:solidFill>
                <a:cs typeface="Arial"/>
              </a:rPr>
              <a:t>Responsável: Incluir nome da pessoa responsável por acompanhar o processo na AAMC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1600" spc="-1" dirty="0">
              <a:solidFill>
                <a:srgbClr val="154177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1600" spc="-1" dirty="0">
              <a:solidFill>
                <a:srgbClr val="154177"/>
              </a:solidFill>
              <a:cs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6DAB1671-1C88-8AB8-78FB-3440A4CD40BF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pt-BR" sz="2400" b="1" spc="-1">
                <a:solidFill>
                  <a:srgbClr val="154177"/>
                </a:solidFill>
              </a:rPr>
              <a:t>Informações de apoio</a:t>
            </a:r>
          </a:p>
        </p:txBody>
      </p:sp>
    </p:spTree>
    <p:extLst>
      <p:ext uri="{BB962C8B-B14F-4D97-AF65-F5344CB8AC3E}">
        <p14:creationId xmlns:p14="http://schemas.microsoft.com/office/powerpoint/2010/main" val="2988297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/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/>
          <p:cNvSpPr/>
          <p:nvPr/>
        </p:nvSpPr>
        <p:spPr>
          <a:xfrm>
            <a:off x="609840" y="1117440"/>
            <a:ext cx="8115060" cy="2860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Composição;</a:t>
            </a:r>
            <a:endParaRPr lang="pt-BR" dirty="0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 - PAD;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Papel da AAMC;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Etapas do PAD Sumário: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Instalação e início dos trabalhos;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Indiciação</a:t>
            </a:r>
            <a:r>
              <a:rPr lang="pt-BR" sz="2000" spc="-1" dirty="0">
                <a:solidFill>
                  <a:srgbClr val="154177"/>
                </a:solidFill>
                <a:latin typeface="Arial"/>
                <a:ea typeface="DejaVu Sans"/>
              </a:rPr>
              <a:t>;</a:t>
            </a:r>
            <a:endParaRPr lang="pt-BR" sz="2000" b="0" strike="noStrike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Defesa;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Relatório Final.</a:t>
            </a:r>
          </a:p>
          <a:p>
            <a:pPr>
              <a:lnSpc>
                <a:spcPct val="100000"/>
              </a:lnSpc>
            </a:pPr>
            <a:endParaRPr lang="pt-BR" sz="2000" b="0" strike="noStrike" spc="-1" dirty="0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/>
          <p:cNvSpPr/>
          <p:nvPr/>
        </p:nvSpPr>
        <p:spPr>
          <a:xfrm>
            <a:off x="570240" y="336960"/>
            <a:ext cx="722196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Sumário</a:t>
            </a:r>
            <a:endParaRPr lang="pt-BR" sz="2400" b="0" strike="noStrike" spc="-1">
              <a:solidFill>
                <a:srgbClr val="154177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1E93B-4AEC-6866-8691-E1AF2829D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162A6FF7-0D52-D8E8-48D7-44D062F8AB8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E1C95C81-986A-7A86-1B10-745594812065}"/>
              </a:ext>
            </a:extLst>
          </p:cNvPr>
          <p:cNvSpPr/>
          <p:nvPr/>
        </p:nvSpPr>
        <p:spPr>
          <a:xfrm>
            <a:off x="609840" y="1117440"/>
            <a:ext cx="8115060" cy="13219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Nome presidente;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Nome vogal 1;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Nome suplente.</a:t>
            </a:r>
          </a:p>
          <a:p>
            <a:pPr>
              <a:lnSpc>
                <a:spcPct val="100000"/>
              </a:lnSpc>
            </a:pPr>
            <a:endParaRPr lang="pt-BR" sz="2000" b="0" strike="noStrike" spc="-1" dirty="0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C5BEDC21-CC8E-2627-7687-87D04D9ADD53}"/>
              </a:ext>
            </a:extLst>
          </p:cNvPr>
          <p:cNvSpPr/>
          <p:nvPr/>
        </p:nvSpPr>
        <p:spPr>
          <a:xfrm>
            <a:off x="570240" y="336960"/>
            <a:ext cx="722196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Composição</a:t>
            </a:r>
            <a:endParaRPr lang="pt-BR" sz="2400" b="0" strike="noStrike" spc="-1">
              <a:solidFill>
                <a:srgbClr val="154177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696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3E459-FDEE-4B69-65FB-48160C383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C02B3E24-908C-2E05-77E5-DDD245DBB8C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42FDE29F-6FD3-A752-E2E9-41BD5180A13A}"/>
              </a:ext>
            </a:extLst>
          </p:cNvPr>
          <p:cNvSpPr/>
          <p:nvPr/>
        </p:nvSpPr>
        <p:spPr>
          <a:xfrm>
            <a:off x="609840" y="1117440"/>
            <a:ext cx="8115060" cy="409197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Tipo de processo:  Rito Sumário.</a:t>
            </a:r>
            <a:endParaRPr lang="pt-BR" dirty="0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Prazo: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30 dias;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Pode ser prorrogada por </a:t>
            </a:r>
            <a:r>
              <a:rPr lang="pt-BR" sz="2000" spc="-1" dirty="0">
                <a:solidFill>
                  <a:srgbClr val="154177"/>
                </a:solidFill>
                <a:latin typeface="Arial"/>
                <a:ea typeface="DejaVu Sans"/>
              </a:rPr>
              <a:t>15</a:t>
            </a: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 dias;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Pode ser reconduzida;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Solicitações deverão ser feitas em processo de apoio.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  <a:latin typeface="Arial"/>
                <a:ea typeface="DejaVu Sans"/>
              </a:rPr>
              <a:t>A comissão não poderá praticar nenhum ato fora de sua vigência.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Prescrição: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Demissão: XX/XX/XXXX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A participação do(a) servidor(a) em Comissão dispensa-o(a) do ponto (art. 152, § 1º, da Lei 8.112/90).​​</a:t>
            </a:r>
          </a:p>
          <a:p>
            <a:pPr>
              <a:lnSpc>
                <a:spcPct val="100000"/>
              </a:lnSpc>
            </a:pPr>
            <a:endParaRPr lang="pt-BR" sz="2000" b="0" strike="noStrike" spc="-1" dirty="0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975AD2A2-35EC-CF14-AF30-C0B763BCAF0D}"/>
              </a:ext>
            </a:extLst>
          </p:cNvPr>
          <p:cNvSpPr/>
          <p:nvPr/>
        </p:nvSpPr>
        <p:spPr>
          <a:xfrm>
            <a:off x="570240" y="336960"/>
            <a:ext cx="72219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</a:t>
            </a:r>
          </a:p>
        </p:txBody>
      </p:sp>
    </p:spTree>
    <p:extLst>
      <p:ext uri="{BB962C8B-B14F-4D97-AF65-F5344CB8AC3E}">
        <p14:creationId xmlns:p14="http://schemas.microsoft.com/office/powerpoint/2010/main" val="3694639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1C7FB-3092-6A34-EDBA-5834B36F0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05D6D0F4-1697-4DD3-6160-43C0E361AE9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26AAB80B-DD28-C2CB-3990-03482B1CC1AE}"/>
              </a:ext>
            </a:extLst>
          </p:cNvPr>
          <p:cNvSpPr/>
          <p:nvPr/>
        </p:nvSpPr>
        <p:spPr>
          <a:xfrm>
            <a:off x="609840" y="1117440"/>
            <a:ext cx="8115060" cy="409197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Processo: 23106.XXXXXX/XXXX-XX</a:t>
            </a:r>
            <a:endParaRPr lang="pt-BR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Processo é sigiloso e não deve ser tramitado a outras unidades ou disponibilizado a outros servidores;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Por mais que o fato a ser apurado seja público não deve ser divulgado informações sobre o andamento do processo a terceiros;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O(A) denunciante ou a(s) vítima(s) não são partes no processo;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O acusado e seu procurador deverão ter acesso ao processo por meio da função de usuário externo.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Após a reunião</a:t>
            </a: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,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 será concedido acesso aos membros da comissão no SEI, caixa GRE/AAMC/CD.</a:t>
            </a:r>
          </a:p>
          <a:p>
            <a:pPr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8F340560-CA3F-9C95-E008-90089B5CA469}"/>
              </a:ext>
            </a:extLst>
          </p:cNvPr>
          <p:cNvSpPr/>
          <p:nvPr/>
        </p:nvSpPr>
        <p:spPr>
          <a:xfrm>
            <a:off x="570240" y="336960"/>
            <a:ext cx="72219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</a:t>
            </a:r>
          </a:p>
        </p:txBody>
      </p:sp>
    </p:spTree>
    <p:extLst>
      <p:ext uri="{BB962C8B-B14F-4D97-AF65-F5344CB8AC3E}">
        <p14:creationId xmlns:p14="http://schemas.microsoft.com/office/powerpoint/2010/main" val="1902238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4C2082-19F7-6809-F19C-45A63EB44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615653F0-4F3D-90DB-D20A-5133CAD9A0A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0FD34644-E682-1404-4F67-DCAC8EF24115}"/>
              </a:ext>
            </a:extLst>
          </p:cNvPr>
          <p:cNvSpPr/>
          <p:nvPr/>
        </p:nvSpPr>
        <p:spPr>
          <a:xfrm>
            <a:off x="609840" y="1117440"/>
            <a:ext cx="8115060" cy="443052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Acusado: 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XXXXX</a:t>
            </a:r>
            <a:endParaRPr lang="pt-BR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Objeto de apuração: 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Resumo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Impedimentos: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Interesse na matéria: Possui interesse direto ou indireto na apuração?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Participação anterior: Atuou ou atuará no processo como perito, testemunha, representante, ou se tais situações ocorrerem com seu cônjuge, companheiro ou parentes até o 3º grau?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Litígio judicial/administrativo: Encontra-se em litígio judicial ou administrativo contra o acusado, seu cônjuge ou companheiro?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Suspeição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Amizade íntima ou inimizade notória com o investigado ou com seus parentes até o 3º grau.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Relações que comprometam a isenção exigida no julgamento.</a:t>
            </a:r>
          </a:p>
          <a:p>
            <a:pPr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5A01DDA8-B600-1C76-B439-BAB4A78C77CA}"/>
              </a:ext>
            </a:extLst>
          </p:cNvPr>
          <p:cNvSpPr/>
          <p:nvPr/>
        </p:nvSpPr>
        <p:spPr>
          <a:xfrm>
            <a:off x="570240" y="336960"/>
            <a:ext cx="72219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</a:t>
            </a:r>
          </a:p>
        </p:txBody>
      </p:sp>
    </p:spTree>
    <p:extLst>
      <p:ext uri="{BB962C8B-B14F-4D97-AF65-F5344CB8AC3E}">
        <p14:creationId xmlns:p14="http://schemas.microsoft.com/office/powerpoint/2010/main" val="200252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F906E-0C92-8075-E489-3ED5A2236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E8D23B38-AC3D-DCA6-412C-2ACFE10DC9A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3" name="Retângulo 2_1">
            <a:extLst>
              <a:ext uri="{FF2B5EF4-FFF2-40B4-BE49-F238E27FC236}">
                <a16:creationId xmlns:a16="http://schemas.microsoft.com/office/drawing/2014/main" id="{FF617C02-48A7-EE8C-D6C0-83F84FBE1235}"/>
              </a:ext>
            </a:extLst>
          </p:cNvPr>
          <p:cNvSpPr/>
          <p:nvPr/>
        </p:nvSpPr>
        <p:spPr>
          <a:xfrm>
            <a:off x="570240" y="336960"/>
            <a:ext cx="72219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C32B6C3-E943-1E87-4942-6DD2A3229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81728"/>
              </p:ext>
            </p:extLst>
          </p:nvPr>
        </p:nvGraphicFramePr>
        <p:xfrm>
          <a:off x="655039" y="1300788"/>
          <a:ext cx="8265936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7656">
                  <a:extLst>
                    <a:ext uri="{9D8B030D-6E8A-4147-A177-3AD203B41FA5}">
                      <a16:colId xmlns:a16="http://schemas.microsoft.com/office/drawing/2014/main" val="1453555401"/>
                    </a:ext>
                  </a:extLst>
                </a:gridCol>
                <a:gridCol w="1377656">
                  <a:extLst>
                    <a:ext uri="{9D8B030D-6E8A-4147-A177-3AD203B41FA5}">
                      <a16:colId xmlns:a16="http://schemas.microsoft.com/office/drawing/2014/main" val="3821962765"/>
                    </a:ext>
                  </a:extLst>
                </a:gridCol>
                <a:gridCol w="1243425">
                  <a:extLst>
                    <a:ext uri="{9D8B030D-6E8A-4147-A177-3AD203B41FA5}">
                      <a16:colId xmlns:a16="http://schemas.microsoft.com/office/drawing/2014/main" val="1981887445"/>
                    </a:ext>
                  </a:extLst>
                </a:gridCol>
                <a:gridCol w="1511887">
                  <a:extLst>
                    <a:ext uri="{9D8B030D-6E8A-4147-A177-3AD203B41FA5}">
                      <a16:colId xmlns:a16="http://schemas.microsoft.com/office/drawing/2014/main" val="3148825826"/>
                    </a:ext>
                  </a:extLst>
                </a:gridCol>
                <a:gridCol w="1377656">
                  <a:extLst>
                    <a:ext uri="{9D8B030D-6E8A-4147-A177-3AD203B41FA5}">
                      <a16:colId xmlns:a16="http://schemas.microsoft.com/office/drawing/2014/main" val="472430418"/>
                    </a:ext>
                  </a:extLst>
                </a:gridCol>
                <a:gridCol w="1377656">
                  <a:extLst>
                    <a:ext uri="{9D8B030D-6E8A-4147-A177-3AD203B41FA5}">
                      <a16:colId xmlns:a16="http://schemas.microsoft.com/office/drawing/2014/main" val="15229832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Fato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Autoria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Conduta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Elementos de Informação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Elementos faltantes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Tipificação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0114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234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038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294E5-C7D7-EDF0-A16B-9EA1197C7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DA378829-CF8D-1FDC-C581-4709277C2B3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43D638FE-06AF-32B7-02F2-E8CDE76E1F35}"/>
              </a:ext>
            </a:extLst>
          </p:cNvPr>
          <p:cNvSpPr/>
          <p:nvPr/>
        </p:nvSpPr>
        <p:spPr>
          <a:xfrm>
            <a:off x="609840" y="1117440"/>
            <a:ext cx="8115060" cy="43997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spc="-1" dirty="0">
                <a:solidFill>
                  <a:srgbClr val="154177"/>
                </a:solidFill>
                <a:latin typeface="Arial"/>
                <a:ea typeface="DejaVu Sans"/>
                <a:cs typeface="Arial"/>
              </a:rPr>
              <a:t>A confecção de atas, notificações, indiciação, citação e relatório final ficam a cargo da Comissão. </a:t>
            </a:r>
            <a:endParaRPr lang="pt-BR" sz="2000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spc="-1" dirty="0">
              <a:solidFill>
                <a:srgbClr val="154177"/>
              </a:solidFill>
              <a:latin typeface="Arial"/>
              <a:ea typeface="DejaVu Sans"/>
              <a:cs typeface="Arial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A AAMC:</a:t>
            </a:r>
            <a:endParaRPr lang="pt-BR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presta orientação técnica às comissões de processos disciplinares;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elabora manifestações técnicas que orientam a decisão da Reitora;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auxilia no envio e recebimento de documentos;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libera os acessos aos usuários externos.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Orientações e modelos de documentos estão disponíveis no site </a:t>
            </a: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  <a:hlinkClick r:id="rId3"/>
              </a:rPr>
              <a:t>https://aamc.unb.br/</a:t>
            </a:r>
            <a:r>
              <a:rPr lang="pt-BR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.</a:t>
            </a:r>
          </a:p>
          <a:p>
            <a:pPr>
              <a:lnSpc>
                <a:spcPct val="100000"/>
              </a:lnSpc>
            </a:pPr>
            <a:endParaRPr lang="pt-BR" sz="2000" b="0" strike="noStrike" spc="-1" dirty="0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DF26AC7A-C0EB-4C64-EF11-B6241FCAC2BE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Papel da AAMC</a:t>
            </a:r>
          </a:p>
        </p:txBody>
      </p:sp>
    </p:spTree>
    <p:extLst>
      <p:ext uri="{BB962C8B-B14F-4D97-AF65-F5344CB8AC3E}">
        <p14:creationId xmlns:p14="http://schemas.microsoft.com/office/powerpoint/2010/main" val="3070853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6CC2A-1FCD-3D52-3E03-7936EF159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3F8EF015-B42E-CDE0-1721-E8B011010CD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602AE32D-52AF-63E8-9F14-7C5300534245}"/>
              </a:ext>
            </a:extLst>
          </p:cNvPr>
          <p:cNvSpPr/>
          <p:nvPr/>
        </p:nvSpPr>
        <p:spPr>
          <a:xfrm>
            <a:off x="609840" y="1117440"/>
            <a:ext cx="8115060" cy="37841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 dirty="0">
                <a:solidFill>
                  <a:srgbClr val="154177"/>
                </a:solidFill>
                <a:latin typeface="Arial"/>
                <a:ea typeface="DejaVu Sans"/>
              </a:rPr>
              <a:t>Instauração</a:t>
            </a:r>
            <a:endParaRPr lang="pt-BR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Ato da Reitora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Reunião de Orientação.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 dirty="0">
                <a:solidFill>
                  <a:srgbClr val="154177"/>
                </a:solidFill>
                <a:latin typeface="Arial"/>
                <a:ea typeface="DejaVu Sans"/>
              </a:rPr>
              <a:t>Instrução Sumária</a:t>
            </a:r>
            <a:endParaRPr lang="pt-BR" sz="2000" b="0" strike="noStrike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Instalação e início dos trabalhos;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Indiciação</a:t>
            </a:r>
            <a:r>
              <a:rPr lang="pt-BR" sz="2000" spc="-1" dirty="0">
                <a:solidFill>
                  <a:srgbClr val="154177"/>
                </a:solidFill>
                <a:latin typeface="Arial"/>
                <a:ea typeface="DejaVu Sans"/>
              </a:rPr>
              <a:t>;</a:t>
            </a:r>
            <a:endParaRPr lang="pt-BR" sz="2000" b="0" strike="noStrike" spc="-1" dirty="0">
              <a:solidFill>
                <a:srgbClr val="154177"/>
              </a:solidFill>
              <a:latin typeface="Arial"/>
              <a:ea typeface="DejaVu Sans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Defesa;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Relatório Final;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 dirty="0">
                <a:solidFill>
                  <a:srgbClr val="154177"/>
                </a:solidFill>
                <a:latin typeface="Arial"/>
                <a:ea typeface="DejaVu Sans"/>
              </a:rPr>
              <a:t>Julgamento: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Parecer da Procuradoria Federal;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 dirty="0">
                <a:solidFill>
                  <a:srgbClr val="154177"/>
                </a:solidFill>
                <a:latin typeface="Arial"/>
                <a:ea typeface="DejaVu Sans"/>
              </a:rPr>
              <a:t>Decisão da Magnífica Reitora.</a:t>
            </a:r>
          </a:p>
          <a:p>
            <a:pPr>
              <a:lnSpc>
                <a:spcPct val="100000"/>
              </a:lnSpc>
            </a:pPr>
            <a:endParaRPr lang="pt-BR" sz="2000" b="0" strike="noStrike" spc="-1" dirty="0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0D73C26D-D802-6388-D6AA-8219A35C5C97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Etapas do PAD</a:t>
            </a:r>
          </a:p>
        </p:txBody>
      </p:sp>
    </p:spTree>
    <p:extLst>
      <p:ext uri="{BB962C8B-B14F-4D97-AF65-F5344CB8AC3E}">
        <p14:creationId xmlns:p14="http://schemas.microsoft.com/office/powerpoint/2010/main" val="531616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1010</Words>
  <Application>Microsoft Office PowerPoint</Application>
  <PresentationFormat>Personalizar</PresentationFormat>
  <Paragraphs>129</Paragraphs>
  <Slides>14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Calibri</vt:lpstr>
      <vt:lpstr>Symbol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Marcelo Reis Jatoba</dc:creator>
  <dc:description/>
  <cp:lastModifiedBy>Pedro De Barros Leal Pinheiro Marino</cp:lastModifiedBy>
  <cp:revision>5</cp:revision>
  <dcterms:created xsi:type="dcterms:W3CDTF">2017-04-03T18:56:15Z</dcterms:created>
  <dcterms:modified xsi:type="dcterms:W3CDTF">2026-06-09T18:00:18Z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2</vt:i4>
  </property>
</Properties>
</file>